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0"/>
    <p:restoredTop sz="94514"/>
  </p:normalViewPr>
  <p:slideViewPr>
    <p:cSldViewPr snapToGrid="0" snapToObjects="1">
      <p:cViewPr>
        <p:scale>
          <a:sx n="81" d="100"/>
          <a:sy n="81" d="100"/>
        </p:scale>
        <p:origin x="-1085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03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13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03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51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6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29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923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24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269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798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68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37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835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0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720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801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561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668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1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611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684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646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01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692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402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100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412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061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396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3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3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468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834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6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2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222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03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238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363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048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637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589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8385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1579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0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565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1343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8656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8110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0555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3530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8057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5920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4910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7000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1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947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415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459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42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32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77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68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33598" y="-76200"/>
            <a:ext cx="487679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73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19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101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304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73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19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101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304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73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19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101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304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5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" name="Shape 33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73350"/>
            <a:ext cx="4038598" cy="4718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43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355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812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457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73350"/>
            <a:ext cx="4038598" cy="4718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43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355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812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457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8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73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19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101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558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8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73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19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101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558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" name="Shape 57"/>
          <p:cNvCxnSpPr/>
          <p:nvPr/>
        </p:nvCxnSpPr>
        <p:spPr>
          <a:xfrm rot="5400000">
            <a:off x="2217816" y="4045822"/>
            <a:ext cx="4709160" cy="79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8" cy="5577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1549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609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1066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71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66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30550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0" name="Shape 70"/>
          <p:cNvCxnSpPr/>
          <p:nvPr/>
        </p:nvCxnSpPr>
        <p:spPr>
          <a:xfrm rot="5400000">
            <a:off x="-13114" y="3580204"/>
            <a:ext cx="5577838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8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8" y="838200"/>
            <a:ext cx="5904388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73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731520" marR="0" lvl="2" indent="19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05839" marR="0" lvl="3" indent="101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88720" marR="0" lvl="4" indent="304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2.jpg"/><Relationship Id="rId7" Type="http://schemas.openxmlformats.org/officeDocument/2006/relationships/image" Target="../media/image6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8.jpg"/><Relationship Id="rId4" Type="http://schemas.openxmlformats.org/officeDocument/2006/relationships/image" Target="../media/image67.png"/><Relationship Id="rId9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512" y="1700305"/>
            <a:ext cx="8229600" cy="340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46955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4914"/>
          <a:stretch/>
        </p:blipFill>
        <p:spPr>
          <a:xfrm>
            <a:off x="1073824" y="780139"/>
            <a:ext cx="7148446" cy="402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604325" y="5664817"/>
            <a:ext cx="6030095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 help each child transition from foster care to a healthy, successful future home.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04574" y="4794421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CASA of Tulare County 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504574" y="4794421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Central California Asian Pacific Women</a:t>
            </a:r>
          </a:p>
        </p:txBody>
      </p:sp>
      <p:pic>
        <p:nvPicPr>
          <p:cNvPr id="191" name="Shape 1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08" b="20592"/>
          <a:stretch/>
        </p:blipFill>
        <p:spPr>
          <a:xfrm>
            <a:off x="2739092" y="921858"/>
            <a:ext cx="3760560" cy="387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604325" y="5545001"/>
            <a:ext cx="6030095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financial and academic support for women of all ages.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5912" y="575424"/>
            <a:ext cx="4642499" cy="50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015342" y="5320126"/>
            <a:ext cx="50838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food, shelter, education, and other charitable services to victims and families of domestic violence.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0115"/>
          <a:stretch/>
        </p:blipFill>
        <p:spPr>
          <a:xfrm>
            <a:off x="1920900" y="824550"/>
            <a:ext cx="5302200" cy="41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030092" y="5137951"/>
            <a:ext cx="50838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i="1"/>
              <a:t>Honors any US Veteran with support and guidance to improve the quality of their lives.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5195" y="701170"/>
            <a:ext cx="6310800" cy="4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465199" y="5499450"/>
            <a:ext cx="62136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Empowers low-income people to access life sustaining resources.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2041" y="211975"/>
            <a:ext cx="4650245" cy="601796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257911" y="5532644"/>
            <a:ext cx="6598508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65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Strengthens the communities of Kings County through educational programs, which promote healthy eating and fitness, gardening, farm history, literacy, nature studies and the arts.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8911" y="393400"/>
            <a:ext cx="4696500" cy="46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712528" y="5171846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Equips and partners with churches, families and service providers to help all children in the Fresno County child welfare system to be placed in a loving home.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0326" y="456324"/>
            <a:ext cx="7505100" cy="42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482798" y="5003551"/>
            <a:ext cx="6240299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i="1"/>
              <a:t>O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ffers practical emotional and spiritual support to </a:t>
            </a:r>
            <a:r>
              <a:rPr lang="en-US" sz="1800" i="1"/>
              <a:t>those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who are facing unplanned pregnancies and/or abortion related concerns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262" y="724150"/>
            <a:ext cx="8065476" cy="487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712542" y="5693282"/>
            <a:ext cx="568924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i="1"/>
              <a:t>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erves women and children in crisis.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552537" y="4117771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27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Exceptional Parents Unlimited Children’s Center</a:t>
            </a:r>
          </a:p>
        </p:txBody>
      </p:sp>
      <p:pic>
        <p:nvPicPr>
          <p:cNvPr id="264" name="Shape 2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88349" y="669675"/>
            <a:ext cx="47673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2217300" y="5010800"/>
            <a:ext cx="47094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Strengthens and empowers children and families facing extraordinary medical, developmental, and parenting challenges.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366" y="892682"/>
            <a:ext cx="82296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12542" y="5693282"/>
            <a:ext cx="568924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place of refuge and healing for foster children.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4949" y="402499"/>
            <a:ext cx="4814100" cy="48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727391" y="5119955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critical services to women and children who are victims/survivors of sexual and physical abuse, domestic violence, and victims who witness abuse.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512" y="1852683"/>
            <a:ext cx="8229600" cy="238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680585" y="4624663"/>
            <a:ext cx="58854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children, adults, and families throughout Tulare County heal from violence and thrive in healthy relationships.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99249" y="804550"/>
            <a:ext cx="6145500" cy="44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727380" y="5407032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food to hungry kids.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23" b="1923"/>
          <a:stretch/>
        </p:blipFill>
        <p:spPr>
          <a:xfrm>
            <a:off x="980266" y="1108133"/>
            <a:ext cx="7183500" cy="33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497598" y="4717732"/>
            <a:ext cx="6445499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positive change and promot</a:t>
            </a:r>
            <a:r>
              <a:rPr lang="en-US" sz="1800" i="1"/>
              <a:t>es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successful outcomes for youth in the Fresno County juvenile justice and foster care systems. 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5100" y="804550"/>
            <a:ext cx="7093800" cy="4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727380" y="5478607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</a:t>
            </a:r>
            <a:r>
              <a:rPr lang="en-US" sz="1800" i="1"/>
              <a:t>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communities by empowering youth and families through education, wellness, and advocacy.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4578" y="641312"/>
            <a:ext cx="4814700" cy="43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738106" y="5131446"/>
            <a:ext cx="5880300" cy="132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 with the Christian community, social service agencies, businesses, families, and individuals to meet the spiritual and physical needs of all men, women, and children in the community. 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508512" y="5006796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Golden State Family Services</a:t>
            </a:r>
          </a:p>
        </p:txBody>
      </p:sp>
      <p:pic>
        <p:nvPicPr>
          <p:cNvPr id="328" name="Shape 3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9607" y="721191"/>
            <a:ext cx="4336202" cy="433620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852475" y="5784678"/>
            <a:ext cx="5530467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therapeutic, healing, foster home environments for children and adolescents.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508512" y="4930596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Grandma’s House – A Vision of Hope</a:t>
            </a:r>
          </a:p>
        </p:txBody>
      </p:sp>
      <p:pic>
        <p:nvPicPr>
          <p:cNvPr id="338" name="Shape 3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4846" y="816481"/>
            <a:ext cx="4095388" cy="419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633799" y="5769450"/>
            <a:ext cx="58764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Educates, supports and empowers youth today, for tomorrow.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504574" y="4705855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Hannah’s House</a:t>
            </a:r>
          </a:p>
        </p:txBody>
      </p:sp>
      <p:pic>
        <p:nvPicPr>
          <p:cNvPr id="348" name="Shape 3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4325" y="537193"/>
            <a:ext cx="5905981" cy="432011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604325" y="5545001"/>
            <a:ext cx="6030095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program activities and services that focus on the physical, emotional and spiritual wholeness of the individual while encouraging self-sufficiency.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97258" y="677775"/>
            <a:ext cx="5919814" cy="487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2050150" y="5554575"/>
            <a:ext cx="51645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Enriches the lives of children and adults with physical, cognitive, and emotional disabilities through equine facilitated therapy.</a:t>
            </a: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804550"/>
            <a:ext cx="6400800" cy="45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371590" y="5132707"/>
            <a:ext cx="64008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Offers individuals with an intellectual or developmental disability the opportunity to succeed in a supportive environment.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74648" b="-41848"/>
          <a:stretch/>
        </p:blipFill>
        <p:spPr>
          <a:xfrm>
            <a:off x="508500" y="816475"/>
            <a:ext cx="8229600" cy="42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727380" y="5263982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Oral </a:t>
            </a:r>
            <a:r>
              <a:rPr lang="en-US" sz="1800" i="1"/>
              <a:t>Health Care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Children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512" y="1726446"/>
            <a:ext cx="8229600" cy="305687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586124" y="5163900"/>
            <a:ext cx="6169799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comprehensive grief support to the Fresno community.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3517" y="1217950"/>
            <a:ext cx="7047300" cy="29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42364" y="4118873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Barbara Saville Shelter Children’s Program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2129248" y="4954492"/>
            <a:ext cx="4885499" cy="190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programs that develop self-sufficiency in individuals, families, and communities within Kings County.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42364" y="4417248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The Light-House Recovery Program</a:t>
            </a:r>
          </a:p>
        </p:txBody>
      </p:sp>
      <p:pic>
        <p:nvPicPr>
          <p:cNvPr id="395" name="Shape 3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5758" y="1082475"/>
            <a:ext cx="4856464" cy="333477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369448" y="5171067"/>
            <a:ext cx="4885594" cy="1903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an environment of safety, sobriety and faith based living, offering teaching, training and therapy to support women in recovery.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2030668" y="5045127"/>
            <a:ext cx="5247392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Lighthouse Rescue Mission </a:t>
            </a:r>
          </a:p>
        </p:txBody>
      </p:sp>
      <p:pic>
        <p:nvPicPr>
          <p:cNvPr id="405" name="Shape 4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960" y="754845"/>
            <a:ext cx="4291079" cy="42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904875" y="5801092"/>
            <a:ext cx="5498978" cy="556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services and support for the homeless of Tulare.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512" y="1686684"/>
            <a:ext cx="8229600" cy="222199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1727375" y="4911230"/>
            <a:ext cx="568924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prepare the next generation of civic-minded business, </a:t>
            </a:r>
            <a:r>
              <a:rPr lang="en-US" sz="1800" i="1"/>
              <a:t>nonprofit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government leaders.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3504" y="1711240"/>
            <a:ext cx="7047318" cy="286015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1669584" y="4978562"/>
            <a:ext cx="5775156" cy="1085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the quality of life of families and seniors that are food needy within our reach by offering basic sustenance, food education and self-sufficien</a:t>
            </a:r>
            <a:r>
              <a:rPr lang="en-US" sz="1800" i="1"/>
              <a:t>cy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training.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0891" y="828116"/>
            <a:ext cx="3522369" cy="441513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1696450" y="5387635"/>
            <a:ext cx="5811251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Suppl</a:t>
            </a:r>
            <a:r>
              <a:rPr lang="en-US" sz="1800" i="1"/>
              <a:t>ies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warm meals and a safe haven for those in need.</a:t>
            </a: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9782" y="1339436"/>
            <a:ext cx="7414765" cy="370738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1783885" y="5231223"/>
            <a:ext cx="5546556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rewarding outdoor experiences to Veterans and individuals of all ages with special needs.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94916" y="924254"/>
            <a:ext cx="4524492" cy="432940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768641" y="5435760"/>
            <a:ext cx="5257799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emergency and longer-term Safe Housing, along with a wide variety of support services for victims of domestic violence in Fresno County.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7200" y="874425"/>
            <a:ext cx="4629599" cy="3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27379" y="5155089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All-volunteer, non-profit organization that puts caring and commitment into action to improve the quality of life for those in need through our philanthropic programs.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Shape 4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916" y="2424866"/>
            <a:ext cx="8110495" cy="164913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2285613" y="5026687"/>
            <a:ext cx="4543102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innovative and cost-effective mental health and drug and alcohol recovery services.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Shape 4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2883" y="1098804"/>
            <a:ext cx="5888563" cy="394801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2114366" y="5046819"/>
            <a:ext cx="4885595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basic necessities such as showers, clothing, meals and medical and/or dental care to single, homeless women in Fresno County.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442364" y="4369117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New Life for Girls</a:t>
            </a:r>
          </a:p>
        </p:txBody>
      </p:sp>
      <p:pic>
        <p:nvPicPr>
          <p:cNvPr id="478" name="Shape 4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9448" y="616879"/>
            <a:ext cx="3784228" cy="402249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1284575" y="5159032"/>
            <a:ext cx="6545177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comprehensive 24 hr. residential program for those who are struggling with life controlling problems such as drug and alcohol addiction, eating disorders, and sexual abuse issues.</a:t>
            </a: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Shape 4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2047" y="1323474"/>
            <a:ext cx="5790235" cy="365925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1970375" y="5161548"/>
            <a:ext cx="5173578" cy="1179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Raises awareness in order to prevent abuse of prescription drugs while giving support and hope to individuals and families who are facing this epidemic.</a:t>
            </a:r>
          </a:p>
        </p:txBody>
      </p:sp>
      <p:pic>
        <p:nvPicPr>
          <p:cNvPr id="489" name="Shape 4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Shape 4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210" y="1864896"/>
            <a:ext cx="7327980" cy="269043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2194541" y="4834180"/>
            <a:ext cx="4572771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free and confidential medical services.</a:t>
            </a:r>
          </a:p>
        </p:txBody>
      </p:sp>
      <p:pic>
        <p:nvPicPr>
          <p:cNvPr id="498" name="Shape 4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Shape 5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6660" y="2273966"/>
            <a:ext cx="8081010" cy="222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1795916" y="4872789"/>
            <a:ext cx="5522493" cy="13234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</a:t>
            </a:r>
            <a:r>
              <a:rPr lang="en-US" sz="1800" i="1"/>
              <a:t>es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safe, sensitive and therapeutic environments and treatment through the work of trained, dedicated staff in partnership with social, health, judicial, and other appropriate community agencies.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3095" y="1492408"/>
            <a:ext cx="6788136" cy="33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2369447" y="5171066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confidential help to sexual violence survivors that is trauma-informed and culturally competent.</a:t>
            </a:r>
          </a:p>
        </p:txBody>
      </p:sp>
      <p:pic>
        <p:nvPicPr>
          <p:cNvPr id="516" name="Shape 5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64208" y="710106"/>
            <a:ext cx="2871106" cy="463357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2369448" y="5435760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home away from home to families who are receiving treatment for their child.</a:t>
            </a:r>
          </a:p>
        </p:txBody>
      </p:sp>
      <p:pic>
        <p:nvPicPr>
          <p:cNvPr id="525" name="Shape 5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Shape 5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9133" y="866782"/>
            <a:ext cx="7353542" cy="490236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2069432" y="5233737"/>
            <a:ext cx="4932947" cy="10708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daytime shelter, counseling and referral services, education and skills training, clothing, laundry and shower facilities, and social activities.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ape 5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0950" y="1692641"/>
            <a:ext cx="7992429" cy="282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1516241" y="5101391"/>
            <a:ext cx="6081845" cy="14919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</a:t>
            </a:r>
            <a:r>
              <a:rPr lang="en-US" sz="18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safe, faith-filled and youth-friendly environment where young people can participate in activities that encourage and support them in their growth.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7301" y="1185550"/>
            <a:ext cx="7469400" cy="37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540650" y="5039532"/>
            <a:ext cx="60627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choristers with an opportunity to learn, sing and perform choral music in private and community events.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Shape 5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8093" y="1988952"/>
            <a:ext cx="7976682" cy="27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2045366" y="5207669"/>
            <a:ext cx="5101389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the lives of many through services </a:t>
            </a:r>
            <a:r>
              <a:rPr lang="en-US" sz="1800" i="1"/>
              <a:t>for those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seeking help with basic necessities such as food, shelter and warmth, and much more. </a:t>
            </a:r>
          </a:p>
        </p:txBody>
      </p:sp>
      <p:pic>
        <p:nvPicPr>
          <p:cNvPr id="552" name="Shape 5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9448" y="1137720"/>
            <a:ext cx="4775393" cy="399331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2369448" y="5411698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Offers on-going support to those affected by breast cancer through peer support and educational resources.  </a:t>
            </a: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Shape 5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5844" y="2466474"/>
            <a:ext cx="7381550" cy="1774658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2045366" y="5207669"/>
            <a:ext cx="5101389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the lives of women and girls through programs leading to social and economic empowerment.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491818" y="4345057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 err="1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Soroptimist</a:t>
            </a: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 of Los </a:t>
            </a:r>
            <a:r>
              <a:rPr lang="en-US" sz="3000" b="1" i="0" u="none" strike="noStrike" cap="none" dirty="0" err="1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Banos</a:t>
            </a:r>
            <a:endParaRPr lang="en-US" sz="3000" b="1" i="0" u="none" strike="noStrike" cap="none" dirty="0">
              <a:solidFill>
                <a:srgbClr val="E956C1"/>
              </a:solidFill>
              <a:latin typeface="Century Gothic" charset="0"/>
              <a:ea typeface="Century Gothic" charset="0"/>
              <a:cs typeface="Century Gothic" charset="0"/>
              <a:sym typeface="Questrial"/>
            </a:endParaRPr>
          </a:p>
        </p:txBody>
      </p:sp>
      <p:pic>
        <p:nvPicPr>
          <p:cNvPr id="571" name="Shape 5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442364" y="4657878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 err="1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Soroptimist</a:t>
            </a: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 of Madera</a:t>
            </a:r>
          </a:p>
        </p:txBody>
      </p:sp>
      <p:pic>
        <p:nvPicPr>
          <p:cNvPr id="579" name="Shape 5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6646" y="1275058"/>
            <a:ext cx="4141037" cy="3382819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2369448" y="5435760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the lives of women and girls through programs leading to social and economic empowerment.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Shape 5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431" y="2189747"/>
            <a:ext cx="7870707" cy="20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2372066" y="5038719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the lives of women and girls through programs leading to social and economic empowerment.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42364" y="4657878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St. Francis Homeless Project </a:t>
            </a:r>
          </a:p>
        </p:txBody>
      </p:sp>
      <p:pic>
        <p:nvPicPr>
          <p:cNvPr id="598" name="Shape 5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95556" y="761727"/>
            <a:ext cx="3123217" cy="402849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2369448" y="5435760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dog treats to help the homeless get back into the workforce!</a:t>
            </a:r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Shape 6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7518" y="1003466"/>
            <a:ext cx="5143144" cy="413960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2189749" y="5438273"/>
            <a:ext cx="5053262" cy="11189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Nurtures leadership that will create positive change for Southeast Asian refugee families to move forward and find their voices and places in America.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42364" y="4657878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Rotary Storyland &amp; </a:t>
            </a:r>
            <a:r>
              <a:rPr lang="en-US" sz="3000" b="1" i="0" u="none" strike="noStrike" cap="none" dirty="0" err="1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Playland</a:t>
            </a:r>
            <a:endParaRPr lang="en-US" sz="3000" b="1" i="0" u="none" strike="noStrike" cap="none" dirty="0">
              <a:solidFill>
                <a:srgbClr val="E956C1"/>
              </a:solidFill>
              <a:latin typeface="Century Gothic" charset="0"/>
              <a:ea typeface="Century Gothic" charset="0"/>
              <a:cs typeface="Century Gothic" charset="0"/>
              <a:sym typeface="Questrial"/>
            </a:endParaRPr>
          </a:p>
        </p:txBody>
      </p:sp>
      <p:pic>
        <p:nvPicPr>
          <p:cNvPr id="617" name="Shape 6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3504" y="1263808"/>
            <a:ext cx="7047318" cy="33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2369448" y="5435760"/>
            <a:ext cx="437543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Renew</a:t>
            </a:r>
            <a:r>
              <a:rPr lang="en-US" sz="1800" i="1"/>
              <a:t>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children’s love for storybooks and light</a:t>
            </a:r>
            <a:r>
              <a:rPr lang="en-US" sz="1800" i="1"/>
              <a:t>s</a:t>
            </a: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 smiles</a:t>
            </a: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442364" y="4657878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Trans-E-Motion</a:t>
            </a:r>
          </a:p>
        </p:txBody>
      </p:sp>
      <p:pic>
        <p:nvPicPr>
          <p:cNvPr id="627" name="Shape 6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78343" y="703300"/>
            <a:ext cx="4157637" cy="415763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1365758" y="5436010"/>
            <a:ext cx="6876718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65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means of collective action for parents, children, relatives and friends to promote the medical, physical, emotional, educational, vocational, cultural, and social advancement of the transgender community.  </a:t>
            </a:r>
          </a:p>
        </p:txBody>
      </p:sp>
      <p:pic>
        <p:nvPicPr>
          <p:cNvPr id="629" name="Shape 6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Shape 6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Shape 6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463" t="17064" r="10130" b="14891"/>
          <a:stretch/>
        </p:blipFill>
        <p:spPr>
          <a:xfrm>
            <a:off x="745958" y="1151600"/>
            <a:ext cx="7423484" cy="3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1678405" y="4836696"/>
            <a:ext cx="5558588" cy="126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65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programs for more than 1,100 children and adults, along with their families, with a broad range of disabilities including cerebral palsy, Down </a:t>
            </a:r>
            <a:r>
              <a:rPr lang="en-US" sz="1665" i="1"/>
              <a:t>S</a:t>
            </a:r>
            <a:r>
              <a:rPr lang="en-US" sz="1665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yndrome, autism, traumatic brain injuries, and developmental disabilities.</a:t>
            </a:r>
          </a:p>
        </p:txBody>
      </p:sp>
      <p:pic>
        <p:nvPicPr>
          <p:cNvPr id="638" name="Shape 6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3310" y="816481"/>
            <a:ext cx="5080000" cy="4876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778689" y="5784678"/>
            <a:ext cx="5689243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and promotes exceptional programs that enhance the gifts and abilities of all people.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442364" y="444516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6C1"/>
              </a:buClr>
              <a:buSzPct val="25000"/>
              <a:buFont typeface="Questrial"/>
              <a:buNone/>
            </a:pPr>
            <a:r>
              <a:rPr lang="en-US" sz="3000" b="1" i="0" u="none" strike="noStrike" cap="none" dirty="0">
                <a:solidFill>
                  <a:srgbClr val="E956C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rPr>
              <a:t>Valley Center for the Blind</a:t>
            </a:r>
          </a:p>
        </p:txBody>
      </p:sp>
      <p:pic>
        <p:nvPicPr>
          <p:cNvPr id="646" name="Shape 6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364" y="1624262"/>
            <a:ext cx="7803711" cy="2831816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2369448" y="5257801"/>
            <a:ext cx="4476518" cy="1251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services for the blind and visually impaired of Fresno County and our surrounding counties of Kings, Tulare, Kern, Merced, Mariposa and Madera County.</a:t>
            </a:r>
          </a:p>
        </p:txBody>
      </p:sp>
      <p:pic>
        <p:nvPicPr>
          <p:cNvPr id="648" name="Shape 6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Shape 6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816481"/>
            <a:ext cx="4876798" cy="4876798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1484333" y="5693282"/>
            <a:ext cx="6175331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services to people in Merced County affected by domestic violence and sexual assault.</a:t>
            </a: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Shape 6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9458" y="685920"/>
            <a:ext cx="3236495" cy="457187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1936696" y="5450305"/>
            <a:ext cx="5342020" cy="1251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diminish hunger by managing a food pantry and providing other services to low-income families and individuals in </a:t>
            </a:r>
            <a:r>
              <a:rPr lang="en-US" sz="1800" i="1"/>
              <a:t>Visalia.</a:t>
            </a:r>
          </a:p>
        </p:txBody>
      </p:sp>
      <p:pic>
        <p:nvPicPr>
          <p:cNvPr id="666" name="Shape 6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Shape 6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b="19364"/>
          <a:stretch/>
        </p:blipFill>
        <p:spPr>
          <a:xfrm>
            <a:off x="420130" y="345776"/>
            <a:ext cx="8130746" cy="6784921"/>
          </a:xfrm>
          <a:prstGeom prst="rect">
            <a:avLst/>
          </a:prstGeom>
        </p:spPr>
      </p:pic>
      <p:pic>
        <p:nvPicPr>
          <p:cNvPr id="4" name="Shape 6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64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3" y="1040843"/>
            <a:ext cx="3418417" cy="1143000"/>
          </a:xfrm>
          <a:prstGeom prst="rect">
            <a:avLst/>
          </a:prstGeom>
        </p:spPr>
      </p:pic>
      <p:pic>
        <p:nvPicPr>
          <p:cNvPr id="5" name="Shape 5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276" y="1040843"/>
            <a:ext cx="3558121" cy="122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3" y="2748691"/>
            <a:ext cx="2072620" cy="200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1" y="2744916"/>
            <a:ext cx="2003854" cy="2003854"/>
          </a:xfrm>
          <a:prstGeom prst="rect">
            <a:avLst/>
          </a:prstGeom>
        </p:spPr>
      </p:pic>
      <p:pic>
        <p:nvPicPr>
          <p:cNvPr id="8" name="Shape 423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6153" y="5229096"/>
            <a:ext cx="3323471" cy="134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4" y="2744916"/>
            <a:ext cx="2316892" cy="2316892"/>
          </a:xfrm>
          <a:prstGeom prst="rect">
            <a:avLst/>
          </a:prstGeom>
        </p:spPr>
      </p:pic>
      <p:pic>
        <p:nvPicPr>
          <p:cNvPr id="10" name="Shape 6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6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358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91" y="1252494"/>
            <a:ext cx="4462505" cy="4462505"/>
          </a:xfrm>
          <a:prstGeom prst="rect">
            <a:avLst/>
          </a:prstGeom>
        </p:spPr>
      </p:pic>
      <p:pic>
        <p:nvPicPr>
          <p:cNvPr id="3" name="Shape 6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6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577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" y="1475782"/>
            <a:ext cx="3814462" cy="3814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3" y="1785902"/>
            <a:ext cx="3194221" cy="3194221"/>
          </a:xfrm>
          <a:prstGeom prst="rect">
            <a:avLst/>
          </a:prstGeom>
        </p:spPr>
      </p:pic>
      <p:pic>
        <p:nvPicPr>
          <p:cNvPr id="4" name="Shape 6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31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432" y="1816444"/>
            <a:ext cx="8140380" cy="333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02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366" y="2096541"/>
            <a:ext cx="8229600" cy="252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613550" y="5004351"/>
            <a:ext cx="5887232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healing &amp; restoration to survivors of sex trafficking.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75033" y="711966"/>
            <a:ext cx="536430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712553" y="5405735"/>
            <a:ext cx="56892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 help each child transition from foster care to a healthy, successful future home.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68191" y="676597"/>
            <a:ext cx="5084072" cy="508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604325" y="5664817"/>
            <a:ext cx="6030095" cy="1073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 help each child transition from foster care to a healthy, successful future home.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0" y="5714842"/>
            <a:ext cx="1123800" cy="1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998" y="6085050"/>
            <a:ext cx="1545299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larity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1119</Words>
  <Application>Microsoft Office PowerPoint</Application>
  <PresentationFormat>On-screen Show (4:3)</PresentationFormat>
  <Paragraphs>139</Paragraphs>
  <Slides>67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CASA of Tulare County </vt:lpstr>
      <vt:lpstr>Central California Asian Pacific Women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Exceptional Parents Unlimited Children’s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State Family Services</vt:lpstr>
      <vt:lpstr>Grandma’s House – A Vision of Hope</vt:lpstr>
      <vt:lpstr>Hannah’s House</vt:lpstr>
      <vt:lpstr>PowerPoint Presentation</vt:lpstr>
      <vt:lpstr>PowerPoint Presentation</vt:lpstr>
      <vt:lpstr>PowerPoint Presentation</vt:lpstr>
      <vt:lpstr>Barbara Saville Shelter Children’s Program</vt:lpstr>
      <vt:lpstr>The Light-House Recovery Program</vt:lpstr>
      <vt:lpstr>Lighthouse Rescue Mission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Life for Girls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Soroptimist of Los Banos</vt:lpstr>
      <vt:lpstr>Soroptimist of Madera</vt:lpstr>
      <vt:lpstr>PowerPoint Presentation</vt:lpstr>
      <vt:lpstr>St. Francis Homeless Project </vt:lpstr>
      <vt:lpstr>PowerPoint Presentation</vt:lpstr>
      <vt:lpstr>Rotary Storyland &amp; Playland</vt:lpstr>
      <vt:lpstr>Trans-E-Motion</vt:lpstr>
      <vt:lpstr>PowerPoint Presentation</vt:lpstr>
      <vt:lpstr>Valley Center for the Blind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</dc:creator>
  <cp:lastModifiedBy>Jan</cp:lastModifiedBy>
  <cp:revision>9</cp:revision>
  <dcterms:modified xsi:type="dcterms:W3CDTF">2016-05-04T05:08:30Z</dcterms:modified>
</cp:coreProperties>
</file>